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68" r:id="rId5"/>
    <p:sldId id="267" r:id="rId6"/>
    <p:sldId id="260" r:id="rId7"/>
    <p:sldId id="261" r:id="rId8"/>
    <p:sldId id="270" r:id="rId9"/>
    <p:sldId id="262" r:id="rId10"/>
    <p:sldId id="272" r:id="rId11"/>
    <p:sldId id="265" r:id="rId12"/>
    <p:sldId id="263" r:id="rId13"/>
    <p:sldId id="264" r:id="rId14"/>
    <p:sldId id="266" r:id="rId15"/>
    <p:sldId id="271" r:id="rId1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autoAdjust="0"/>
    <p:restoredTop sz="94717" autoAdjust="0"/>
  </p:normalViewPr>
  <p:slideViewPr>
    <p:cSldViewPr>
      <p:cViewPr>
        <p:scale>
          <a:sx n="75" d="100"/>
          <a:sy n="75" d="100"/>
        </p:scale>
        <p:origin x="-1422" y="-606"/>
      </p:cViewPr>
      <p:guideLst>
        <p:guide orient="horz" pos="2160"/>
        <p:guide pos="2880"/>
      </p:guideLst>
    </p:cSldViewPr>
  </p:slideViewPr>
  <p:outlineViewPr>
    <p:cViewPr>
      <p:scale>
        <a:sx n="33" d="100"/>
        <a:sy n="33" d="100"/>
      </p:scale>
      <p:origin x="0" y="64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8DF33C-B36E-4E4B-9EBE-B702D175865F}" type="datetimeFigureOut">
              <a:rPr lang="pl-PL" smtClean="0"/>
              <a:pPr/>
              <a:t>2013-09-27</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C09A8C-3F5A-4501-935F-7A04013B21FD}" type="slidenum">
              <a:rPr lang="pl-PL" smtClean="0"/>
              <a:pPr/>
              <a:t>‹#›</a:t>
            </a:fld>
            <a:endParaRPr lang="pl-PL"/>
          </a:p>
        </p:txBody>
      </p:sp>
    </p:spTree>
    <p:extLst>
      <p:ext uri="{BB962C8B-B14F-4D97-AF65-F5344CB8AC3E}">
        <p14:creationId xmlns:p14="http://schemas.microsoft.com/office/powerpoint/2010/main" val="1552185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3">
        <a:schemeClr val="bg1"/>
      </p:bgRef>
    </p:bg>
    <p:spTree>
      <p:nvGrpSpPr>
        <p:cNvPr id="1" name=""/>
        <p:cNvGrpSpPr/>
        <p:nvPr/>
      </p:nvGrpSpPr>
      <p:grpSpPr>
        <a:xfrm>
          <a:off x="0" y="0"/>
          <a:ext cx="0" cy="0"/>
          <a:chOff x="0" y="0"/>
          <a:chExt cx="0" cy="0"/>
        </a:xfrm>
      </p:grpSpPr>
      <p:sp>
        <p:nvSpPr>
          <p:cNvPr id="12" name="Prostokąt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Prostokąt zaokrąglony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Podtytuł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17" name="Symbol zastępczy stopki 16"/>
          <p:cNvSpPr>
            <a:spLocks noGrp="1"/>
          </p:cNvSpPr>
          <p:nvPr>
            <p:ph type="ftr" sz="quarter" idx="11"/>
          </p:nvPr>
        </p:nvSpPr>
        <p:spPr/>
        <p:txBody>
          <a:bodyPr/>
          <a:lstStyle/>
          <a:p>
            <a:endParaRPr lang="pl-PL"/>
          </a:p>
        </p:txBody>
      </p:sp>
      <p:sp>
        <p:nvSpPr>
          <p:cNvPr id="29" name="Symbol zastępczy numeru slajdu 28"/>
          <p:cNvSpPr>
            <a:spLocks noGrp="1"/>
          </p:cNvSpPr>
          <p:nvPr>
            <p:ph type="sldNum" sz="quarter" idx="12"/>
          </p:nvPr>
        </p:nvSpPr>
        <p:spPr/>
        <p:txBody>
          <a:bodyPr lIns="0" tIns="0" rIns="0" bIns="0">
            <a:noAutofit/>
          </a:bodyPr>
          <a:lstStyle>
            <a:lvl1pPr>
              <a:defRPr sz="1400">
                <a:solidFill>
                  <a:srgbClr val="FFFFFF"/>
                </a:solidFill>
              </a:defRPr>
            </a:lvl1pPr>
          </a:lstStyle>
          <a:p>
            <a:fld id="{05E68B8D-3976-4082-88E9-5B574111B372}" type="slidenum">
              <a:rPr lang="pl-PL" smtClean="0"/>
              <a:pPr/>
              <a:t>‹#›</a:t>
            </a:fld>
            <a:endParaRPr lang="pl-PL"/>
          </a:p>
        </p:txBody>
      </p:sp>
      <p:sp>
        <p:nvSpPr>
          <p:cNvPr id="7" name="Prostokąt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pl-PL" smtClean="0"/>
              <a:t>Kliknij, aby edytować styl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5E68B8D-3976-4082-88E9-5B574111B372}"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41"/>
            <a:ext cx="201168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914400" y="274640"/>
            <a:ext cx="55626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5E68B8D-3976-4082-88E9-5B574111B372}"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4" name="Symbol zastępczy daty 3"/>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05E68B8D-3976-4082-88E9-5B574111B372}" type="slidenum">
              <a:rPr lang="pl-PL" smtClean="0"/>
              <a:pPr/>
              <a:t>‹#›</a:t>
            </a:fld>
            <a:endParaRPr lang="pl-PL"/>
          </a:p>
        </p:txBody>
      </p:sp>
      <p:sp>
        <p:nvSpPr>
          <p:cNvPr id="8" name="Symbol zastępczy zawartości 7"/>
          <p:cNvSpPr>
            <a:spLocks noGrp="1"/>
          </p:cNvSpPr>
          <p:nvPr>
            <p:ph sz="quarter" idx="1"/>
          </p:nvPr>
        </p:nvSpPr>
        <p:spPr>
          <a:xfrm>
            <a:off x="914400" y="1447800"/>
            <a:ext cx="777240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3">
        <a:schemeClr val="bg1"/>
      </p:bgRef>
    </p:bg>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Prostokąt zaokrąglony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722313" y="952500"/>
            <a:ext cx="7772400" cy="1362075"/>
          </a:xfrm>
        </p:spPr>
        <p:txBody>
          <a:bodyPr anchor="b" anchorCtr="0"/>
          <a:lstStyle>
            <a:lvl1pPr algn="l">
              <a:buNone/>
              <a:defRPr sz="4000" b="0" cap="none"/>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5" name="Symbol zastępczy stopki 4"/>
          <p:cNvSpPr>
            <a:spLocks noGrp="1"/>
          </p:cNvSpPr>
          <p:nvPr>
            <p:ph type="ftr" sz="quarter" idx="11"/>
          </p:nvPr>
        </p:nvSpPr>
        <p:spPr>
          <a:xfrm>
            <a:off x="800100" y="6172200"/>
            <a:ext cx="4000500" cy="457200"/>
          </a:xfrm>
        </p:spPr>
        <p:txBody>
          <a:bodyPr/>
          <a:lstStyle/>
          <a:p>
            <a:endParaRPr lang="pl-PL"/>
          </a:p>
        </p:txBody>
      </p:sp>
      <p:sp>
        <p:nvSpPr>
          <p:cNvPr id="7" name="Prostokąt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ymbol zastępczy numeru slajdu 5"/>
          <p:cNvSpPr>
            <a:spLocks noGrp="1"/>
          </p:cNvSpPr>
          <p:nvPr>
            <p:ph type="sldNum" sz="quarter" idx="12"/>
          </p:nvPr>
        </p:nvSpPr>
        <p:spPr>
          <a:xfrm>
            <a:off x="146304" y="6208776"/>
            <a:ext cx="457200" cy="457200"/>
          </a:xfrm>
        </p:spPr>
        <p:txBody>
          <a:bodyPr/>
          <a:lstStyle/>
          <a:p>
            <a:fld id="{05E68B8D-3976-4082-88E9-5B574111B372}"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5" name="Symbol zastępczy daty 4"/>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5E68B8D-3976-4082-88E9-5B574111B372}" type="slidenum">
              <a:rPr lang="pl-PL" smtClean="0"/>
              <a:pPr/>
              <a:t>‹#›</a:t>
            </a:fld>
            <a:endParaRPr lang="pl-PL"/>
          </a:p>
        </p:txBody>
      </p:sp>
      <p:sp>
        <p:nvSpPr>
          <p:cNvPr id="9" name="Symbol zastępczy zawartości 8"/>
          <p:cNvSpPr>
            <a:spLocks noGrp="1"/>
          </p:cNvSpPr>
          <p:nvPr>
            <p:ph sz="quarter" idx="1"/>
          </p:nvPr>
        </p:nvSpPr>
        <p:spPr>
          <a:xfrm>
            <a:off x="91440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933950" y="1447800"/>
            <a:ext cx="3749040" cy="45720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914400" y="273050"/>
            <a:ext cx="7772400" cy="1143000"/>
          </a:xfrm>
        </p:spPr>
        <p:txBody>
          <a:bodyPr anchor="b" anchorCtr="0"/>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7" name="Symbol zastępczy daty 6"/>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05E68B8D-3976-4082-88E9-5B574111B372}" type="slidenum">
              <a:rPr lang="pl-PL" smtClean="0"/>
              <a:pPr/>
              <a:t>‹#›</a:t>
            </a:fld>
            <a:endParaRPr lang="pl-PL"/>
          </a:p>
        </p:txBody>
      </p:sp>
      <p:sp>
        <p:nvSpPr>
          <p:cNvPr id="11" name="Symbol zastępczy zawartości 10"/>
          <p:cNvSpPr>
            <a:spLocks noGrp="1"/>
          </p:cNvSpPr>
          <p:nvPr>
            <p:ph sz="half" idx="2"/>
          </p:nvPr>
        </p:nvSpPr>
        <p:spPr>
          <a:xfrm>
            <a:off x="9144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half" idx="4"/>
          </p:nvPr>
        </p:nvSpPr>
        <p:spPr>
          <a:xfrm>
            <a:off x="4953000" y="2247900"/>
            <a:ext cx="3733800" cy="38862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05E68B8D-3976-4082-88E9-5B574111B372}"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05E68B8D-3976-4082-88E9-5B574111B372}"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8" name="Prostokąt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Prostokąt zaokrąglony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914400" y="273050"/>
            <a:ext cx="7772400" cy="1143000"/>
          </a:xfrm>
        </p:spPr>
        <p:txBody>
          <a:bodyPr anchor="b" anchorCtr="0"/>
          <a:lstStyle>
            <a:lvl1pPr algn="l">
              <a:buNone/>
              <a:defRPr sz="4000" b="0"/>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05E68B8D-3976-4082-88E9-5B574111B372}" type="slidenum">
              <a:rPr lang="pl-PL" smtClean="0"/>
              <a:pPr/>
              <a:t>‹#›</a:t>
            </a:fld>
            <a:endParaRPr lang="pl-PL"/>
          </a:p>
        </p:txBody>
      </p:sp>
      <p:sp>
        <p:nvSpPr>
          <p:cNvPr id="11" name="Symbol zastępczy zawartości 10"/>
          <p:cNvSpPr>
            <a:spLocks noGrp="1"/>
          </p:cNvSpPr>
          <p:nvPr>
            <p:ph sz="quarter" idx="1"/>
          </p:nvPr>
        </p:nvSpPr>
        <p:spPr>
          <a:xfrm>
            <a:off x="2971800" y="1600200"/>
            <a:ext cx="5715000" cy="4495800"/>
          </a:xfrm>
        </p:spPr>
        <p:txBody>
          <a:bodyPr vert="horz"/>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pl-PL" smtClean="0"/>
              <a:t>Kliknij, aby edytować styl</a:t>
            </a:r>
            <a:endParaRPr kumimoji="0" lang="en-US"/>
          </a:p>
        </p:txBody>
      </p:sp>
      <p:sp>
        <p:nvSpPr>
          <p:cNvPr id="4" name="Symbol zastępczy tekstu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p:txBody>
          <a:bodyPr/>
          <a:lstStyle/>
          <a:p>
            <a:fld id="{BF0D9ECD-14D2-4B4E-AEB7-143B6B8F572F}" type="datetimeFigureOut">
              <a:rPr lang="pl-PL" smtClean="0"/>
              <a:pPr/>
              <a:t>2013-09-27</a:t>
            </a:fld>
            <a:endParaRPr lang="pl-PL"/>
          </a:p>
        </p:txBody>
      </p:sp>
      <p:sp>
        <p:nvSpPr>
          <p:cNvPr id="6" name="Symbol zastępczy stopki 5"/>
          <p:cNvSpPr>
            <a:spLocks noGrp="1"/>
          </p:cNvSpPr>
          <p:nvPr>
            <p:ph type="ftr" sz="quarter" idx="11"/>
          </p:nvPr>
        </p:nvSpPr>
        <p:spPr>
          <a:xfrm>
            <a:off x="914400" y="6172200"/>
            <a:ext cx="3886200" cy="457200"/>
          </a:xfrm>
        </p:spPr>
        <p:txBody>
          <a:bodyPr/>
          <a:lstStyle/>
          <a:p>
            <a:endParaRPr lang="pl-PL"/>
          </a:p>
        </p:txBody>
      </p:sp>
      <p:sp>
        <p:nvSpPr>
          <p:cNvPr id="7" name="Symbol zastępczy numeru slajdu 6"/>
          <p:cNvSpPr>
            <a:spLocks noGrp="1"/>
          </p:cNvSpPr>
          <p:nvPr>
            <p:ph type="sldNum" sz="quarter" idx="12"/>
          </p:nvPr>
        </p:nvSpPr>
        <p:spPr>
          <a:xfrm>
            <a:off x="146304" y="6208776"/>
            <a:ext cx="457200" cy="457200"/>
          </a:xfrm>
        </p:spPr>
        <p:txBody>
          <a:bodyPr/>
          <a:lstStyle/>
          <a:p>
            <a:fld id="{05E68B8D-3976-4082-88E9-5B574111B372}" type="slidenum">
              <a:rPr lang="pl-PL" smtClean="0"/>
              <a:pPr/>
              <a:t>‹#›</a:t>
            </a:fld>
            <a:endParaRPr lang="pl-PL"/>
          </a:p>
        </p:txBody>
      </p:sp>
      <p:sp>
        <p:nvSpPr>
          <p:cNvPr id="11" name="Prostokąt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Prostokąt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Symbol zastępczy obrazu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pl-PL" smtClean="0"/>
              <a:t>Kliknij ikonę, aby dodać obraz</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Prostokąt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Prostokąt zaokrąglony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Symbol zastępczy tytułu 21"/>
          <p:cNvSpPr>
            <a:spLocks noGrp="1"/>
          </p:cNvSpPr>
          <p:nvPr>
            <p:ph type="title"/>
          </p:nvPr>
        </p:nvSpPr>
        <p:spPr>
          <a:xfrm>
            <a:off x="914400" y="274638"/>
            <a:ext cx="7772400" cy="1143000"/>
          </a:xfrm>
          <a:prstGeom prst="rect">
            <a:avLst/>
          </a:prstGeom>
        </p:spPr>
        <p:txBody>
          <a:bodyPr bIns="91440" anchor="b" anchorCtr="0">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F0D9ECD-14D2-4B4E-AEB7-143B6B8F572F}" type="datetimeFigureOut">
              <a:rPr lang="pl-PL" smtClean="0"/>
              <a:pPr/>
              <a:t>2013-09-27</a:t>
            </a:fld>
            <a:endParaRPr lang="pl-PL"/>
          </a:p>
        </p:txBody>
      </p:sp>
      <p:sp>
        <p:nvSpPr>
          <p:cNvPr id="3" name="Symbol zastępczy stopki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pl-PL"/>
          </a:p>
        </p:txBody>
      </p:sp>
      <p:sp>
        <p:nvSpPr>
          <p:cNvPr id="23" name="Symbol zastępczy numeru slajdu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5E68B8D-3976-4082-88E9-5B574111B372}"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p:txBody>
          <a:bodyPr>
            <a:normAutofit/>
          </a:bodyPr>
          <a:lstStyle/>
          <a:p>
            <a:r>
              <a:rPr lang="pl-PL" dirty="0" smtClean="0"/>
              <a:t>Dorota Gabor, </a:t>
            </a:r>
            <a:r>
              <a:rPr lang="pl-PL" dirty="0" err="1" smtClean="0"/>
              <a:t>WMiI</a:t>
            </a:r>
            <a:r>
              <a:rPr lang="pl-PL" dirty="0" smtClean="0"/>
              <a:t> UMK</a:t>
            </a:r>
          </a:p>
          <a:p>
            <a:r>
              <a:rPr lang="pl-PL" dirty="0" smtClean="0"/>
              <a:t>Grzegorz Gabor, </a:t>
            </a:r>
            <a:r>
              <a:rPr lang="pl-PL" dirty="0" err="1" smtClean="0"/>
              <a:t>WMiI</a:t>
            </a:r>
            <a:r>
              <a:rPr lang="pl-PL" dirty="0" smtClean="0"/>
              <a:t> UMK</a:t>
            </a:r>
          </a:p>
          <a:p>
            <a:r>
              <a:rPr lang="pl-PL" dirty="0" smtClean="0"/>
              <a:t>Wojciech Koczorowski, </a:t>
            </a:r>
            <a:r>
              <a:rPr lang="pl-PL" dirty="0" err="1" smtClean="0"/>
              <a:t>PlayPrint</a:t>
            </a:r>
            <a:r>
              <a:rPr lang="pl-PL" dirty="0" smtClean="0"/>
              <a:t> </a:t>
            </a:r>
            <a:endParaRPr lang="pl-PL" dirty="0"/>
          </a:p>
        </p:txBody>
      </p:sp>
      <p:sp>
        <p:nvSpPr>
          <p:cNvPr id="2" name="Tytuł 1"/>
          <p:cNvSpPr>
            <a:spLocks noGrp="1"/>
          </p:cNvSpPr>
          <p:nvPr>
            <p:ph type="ctrTitle"/>
          </p:nvPr>
        </p:nvSpPr>
        <p:spPr/>
        <p:txBody>
          <a:bodyPr>
            <a:normAutofit/>
          </a:bodyPr>
          <a:lstStyle/>
          <a:p>
            <a:r>
              <a:rPr lang="pl-PL" dirty="0" smtClean="0"/>
              <a:t>Historia pewnej promocji z matematyką w tle</a:t>
            </a:r>
            <a:endParaRPr lang="pl-P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Porównanie koncepcji</a:t>
            </a:r>
            <a:endParaRPr lang="pl-PL" dirty="0">
              <a:solidFill>
                <a:schemeClr val="accent1"/>
              </a:solidFill>
            </a:endParaRPr>
          </a:p>
        </p:txBody>
      </p:sp>
      <p:sp>
        <p:nvSpPr>
          <p:cNvPr id="3" name="Symbol zastępczy zawartości 2"/>
          <p:cNvSpPr>
            <a:spLocks noGrp="1"/>
          </p:cNvSpPr>
          <p:nvPr>
            <p:ph sz="quarter" idx="1"/>
          </p:nvPr>
        </p:nvSpPr>
        <p:spPr/>
        <p:txBody>
          <a:bodyPr/>
          <a:lstStyle/>
          <a:p>
            <a:r>
              <a:rPr lang="pl-PL" dirty="0" smtClean="0">
                <a:latin typeface="Times New Roman" pitchFamily="18" charset="0"/>
                <a:cs typeface="Times New Roman" pitchFamily="18" charset="0"/>
              </a:rPr>
              <a:t> 200 ,,losów wygrywających’’ </a:t>
            </a:r>
            <a:r>
              <a:rPr lang="pl-PL" dirty="0" smtClean="0">
                <a:solidFill>
                  <a:srgbClr val="FF0000"/>
                </a:solidFill>
                <a:latin typeface="Times New Roman" pitchFamily="18" charset="0"/>
                <a:cs typeface="Times New Roman" pitchFamily="18" charset="0"/>
              </a:rPr>
              <a:t>(2) </a:t>
            </a:r>
            <a:r>
              <a:rPr lang="pl-PL" dirty="0" smtClean="0">
                <a:latin typeface="Times New Roman" pitchFamily="18" charset="0"/>
                <a:cs typeface="Times New Roman" pitchFamily="18" charset="0"/>
              </a:rPr>
              <a:t>lub znacznie mniej (1) </a:t>
            </a:r>
          </a:p>
          <a:p>
            <a:r>
              <a:rPr lang="pl-PL" dirty="0" smtClean="0">
                <a:latin typeface="Times New Roman" pitchFamily="18" charset="0"/>
                <a:cs typeface="Times New Roman" pitchFamily="18" charset="0"/>
              </a:rPr>
              <a:t>Do wygranej n ∙1000 konieczność posiadanie n ,,losów wygrywających’’ (2) lub jednego </a:t>
            </a:r>
            <a:r>
              <a:rPr lang="pl-PL" dirty="0" smtClean="0">
                <a:solidFill>
                  <a:srgbClr val="FF0000"/>
                </a:solidFill>
                <a:latin typeface="Times New Roman" pitchFamily="18" charset="0"/>
                <a:cs typeface="Times New Roman" pitchFamily="18" charset="0"/>
              </a:rPr>
              <a:t>(1)</a:t>
            </a:r>
          </a:p>
          <a:p>
            <a:r>
              <a:rPr lang="pl-PL" dirty="0" smtClean="0">
                <a:latin typeface="Times New Roman" pitchFamily="18" charset="0"/>
                <a:cs typeface="Times New Roman" pitchFamily="18" charset="0"/>
              </a:rPr>
              <a:t>Kolejny ,,los wygrywający’’ daje szansę na wyższą wygraną </a:t>
            </a:r>
            <a:r>
              <a:rPr lang="pl-PL" dirty="0" smtClean="0">
                <a:solidFill>
                  <a:srgbClr val="FF0000"/>
                </a:solidFill>
                <a:latin typeface="Times New Roman" pitchFamily="18" charset="0"/>
                <a:cs typeface="Times New Roman" pitchFamily="18" charset="0"/>
              </a:rPr>
              <a:t>(2)</a:t>
            </a:r>
            <a:r>
              <a:rPr lang="pl-PL" dirty="0" smtClean="0">
                <a:latin typeface="Times New Roman" pitchFamily="18" charset="0"/>
                <a:cs typeface="Times New Roman" pitchFamily="18" charset="0"/>
              </a:rPr>
              <a:t> lub może obniżać wysokość wygranej (1)</a:t>
            </a:r>
          </a:p>
          <a:p>
            <a:pPr>
              <a:buNone/>
            </a:pPr>
            <a:endParaRPr lang="pl-PL" dirty="0" smtClean="0">
              <a:latin typeface="Times New Roman" pitchFamily="18" charset="0"/>
              <a:cs typeface="Times New Roman" pitchFamily="18" charset="0"/>
            </a:endParaRPr>
          </a:p>
          <a:p>
            <a:pPr>
              <a:buNone/>
            </a:pPr>
            <a:r>
              <a:rPr lang="pl-PL" dirty="0" smtClean="0">
                <a:latin typeface="Times New Roman" pitchFamily="18" charset="0"/>
                <a:cs typeface="Times New Roman" pitchFamily="18" charset="0"/>
              </a:rPr>
              <a:t>			4 ≡ 7000 (</a:t>
            </a:r>
            <a:r>
              <a:rPr lang="pl-PL" dirty="0" err="1" smtClean="0">
                <a:latin typeface="Times New Roman" pitchFamily="18" charset="0"/>
                <a:cs typeface="Times New Roman" pitchFamily="18" charset="0"/>
              </a:rPr>
              <a:t>mod</a:t>
            </a:r>
            <a:r>
              <a:rPr lang="pl-PL" dirty="0" smtClean="0">
                <a:latin typeface="Times New Roman" pitchFamily="18" charset="0"/>
                <a:cs typeface="Times New Roman" pitchFamily="18" charset="0"/>
              </a:rPr>
              <a:t>) 11</a:t>
            </a:r>
          </a:p>
          <a:p>
            <a:pPr>
              <a:buNone/>
            </a:pPr>
            <a:r>
              <a:rPr lang="pl-PL" dirty="0" smtClean="0">
                <a:latin typeface="Times New Roman" pitchFamily="18" charset="0"/>
                <a:cs typeface="Times New Roman" pitchFamily="18" charset="0"/>
              </a:rPr>
              <a:t>			6 ≡ 5000 (</a:t>
            </a:r>
            <a:r>
              <a:rPr lang="pl-PL" dirty="0" err="1" smtClean="0">
                <a:latin typeface="Times New Roman" pitchFamily="18" charset="0"/>
                <a:cs typeface="Times New Roman" pitchFamily="18" charset="0"/>
              </a:rPr>
              <a:t>mod</a:t>
            </a:r>
            <a:r>
              <a:rPr lang="pl-PL" dirty="0" smtClean="0">
                <a:latin typeface="Times New Roman" pitchFamily="18" charset="0"/>
                <a:cs typeface="Times New Roman" pitchFamily="18" charset="0"/>
              </a:rPr>
              <a:t>)11,</a:t>
            </a:r>
          </a:p>
          <a:p>
            <a:pPr>
              <a:buNone/>
            </a:pPr>
            <a:r>
              <a:rPr lang="pl-PL" dirty="0" smtClean="0">
                <a:latin typeface="Times New Roman" pitchFamily="18" charset="0"/>
                <a:cs typeface="Times New Roman" pitchFamily="18" charset="0"/>
              </a:rPr>
              <a:t>			4 + 6 ≡ 1000 (</a:t>
            </a:r>
            <a:r>
              <a:rPr lang="pl-PL" dirty="0" err="1" smtClean="0">
                <a:latin typeface="Times New Roman" pitchFamily="18" charset="0"/>
                <a:cs typeface="Times New Roman" pitchFamily="18" charset="0"/>
              </a:rPr>
              <a:t>mod</a:t>
            </a:r>
            <a:r>
              <a:rPr lang="pl-PL" dirty="0" smtClean="0">
                <a:latin typeface="Times New Roman" pitchFamily="18" charset="0"/>
                <a:cs typeface="Times New Roman" pitchFamily="18" charset="0"/>
              </a:rPr>
              <a:t>) 11 </a:t>
            </a:r>
            <a:endParaRPr lang="pl-PL"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Etap 5. Realizacja</a:t>
            </a:r>
            <a:endParaRPr lang="pl-PL" dirty="0">
              <a:solidFill>
                <a:schemeClr val="accent1"/>
              </a:solidFill>
            </a:endParaRPr>
          </a:p>
        </p:txBody>
      </p:sp>
      <p:sp>
        <p:nvSpPr>
          <p:cNvPr id="3" name="Symbol zastępczy zawartości 2"/>
          <p:cNvSpPr>
            <a:spLocks noGrp="1"/>
          </p:cNvSpPr>
          <p:nvPr>
            <p:ph sz="quarter" idx="1"/>
          </p:nvPr>
        </p:nvSpPr>
        <p:spPr/>
        <p:txBody>
          <a:bodyPr>
            <a:normAutofit fontScale="85000" lnSpcReduction="20000"/>
          </a:bodyPr>
          <a:lstStyle/>
          <a:p>
            <a:r>
              <a:rPr lang="pl-PL" sz="2800" dirty="0" smtClean="0">
                <a:latin typeface="Times New Roman" pitchFamily="18" charset="0"/>
                <a:cs typeface="Times New Roman" pitchFamily="18" charset="0"/>
              </a:rPr>
              <a:t>Przekazanie idei rozwiązania w przystępnej formie osobom odpowiedzialnym za promocję.</a:t>
            </a:r>
          </a:p>
          <a:p>
            <a:pPr marL="274320" lvl="8" indent="-274320">
              <a:spcBef>
                <a:spcPts val="580"/>
              </a:spcBef>
              <a:buClr>
                <a:schemeClr val="accent1"/>
              </a:buClr>
              <a:buSzPct val="85000"/>
              <a:buFont typeface="Wingdings 2"/>
              <a:buChar char=""/>
            </a:pPr>
            <a:r>
              <a:rPr lang="pl-PL" sz="2800" dirty="0" smtClean="0">
                <a:latin typeface="Times New Roman" pitchFamily="18" charset="0"/>
                <a:cs typeface="Times New Roman" pitchFamily="18" charset="0"/>
              </a:rPr>
              <a:t>Podanie odpowiednich, konkretnych kwot i ilości, w których powinny być wydrukowane.</a:t>
            </a:r>
          </a:p>
          <a:p>
            <a:pPr marL="274320" lvl="8" indent="-274320">
              <a:spcBef>
                <a:spcPts val="580"/>
              </a:spcBef>
              <a:buClr>
                <a:schemeClr val="accent1"/>
              </a:buClr>
              <a:buSzPct val="85000"/>
              <a:buFont typeface="Wingdings 2"/>
              <a:buChar char=""/>
            </a:pPr>
            <a:r>
              <a:rPr lang="pl-PL" sz="2800" dirty="0" smtClean="0">
                <a:latin typeface="Times New Roman" pitchFamily="18" charset="0"/>
                <a:cs typeface="Times New Roman" pitchFamily="18" charset="0"/>
              </a:rPr>
              <a:t>Przykład: </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Kwota umożliwiająca wygraną 1000 PLN to  560. </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Do wydrukowania:</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100  razy 560 PLN, </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1 000 </a:t>
            </a:r>
            <a:r>
              <a:rPr lang="pl-PL" sz="2800" dirty="0" err="1" smtClean="0">
                <a:latin typeface="Times New Roman" pitchFamily="18" charset="0"/>
                <a:cs typeface="Times New Roman" pitchFamily="18" charset="0"/>
              </a:rPr>
              <a:t>000</a:t>
            </a:r>
            <a:r>
              <a:rPr lang="pl-PL" sz="2800" dirty="0" smtClean="0">
                <a:latin typeface="Times New Roman" pitchFamily="18" charset="0"/>
                <a:cs typeface="Times New Roman" pitchFamily="18" charset="0"/>
              </a:rPr>
              <a:t>  razy 440 PLN, </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1 000 </a:t>
            </a:r>
            <a:r>
              <a:rPr lang="pl-PL" sz="2800" dirty="0" err="1" smtClean="0">
                <a:latin typeface="Times New Roman" pitchFamily="18" charset="0"/>
                <a:cs typeface="Times New Roman" pitchFamily="18" charset="0"/>
              </a:rPr>
              <a:t>000</a:t>
            </a:r>
            <a:r>
              <a:rPr lang="pl-PL" sz="2800" dirty="0" smtClean="0">
                <a:latin typeface="Times New Roman" pitchFamily="18" charset="0"/>
                <a:cs typeface="Times New Roman" pitchFamily="18" charset="0"/>
              </a:rPr>
              <a:t> razy 220 PLN, </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1 000 000 razy 110 PLN.</a:t>
            </a:r>
          </a:p>
          <a:p>
            <a:pPr marL="274320" lvl="8" indent="-274320">
              <a:spcBef>
                <a:spcPts val="580"/>
              </a:spcBef>
              <a:buClr>
                <a:schemeClr val="accent1"/>
              </a:buClr>
              <a:buSzPct val="85000"/>
              <a:buNone/>
            </a:pPr>
            <a:r>
              <a:rPr lang="pl-PL" sz="2800" dirty="0" smtClean="0">
                <a:latin typeface="Times New Roman" pitchFamily="18" charset="0"/>
                <a:cs typeface="Times New Roman" pitchFamily="18" charset="0"/>
              </a:rPr>
              <a:t>W mniejszych ilościach inne wielokrotności 11 </a:t>
            </a:r>
          </a:p>
          <a:p>
            <a:pPr>
              <a:buNone/>
            </a:pPr>
            <a:endParaRPr lang="pl-P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71600" y="260648"/>
            <a:ext cx="7704856" cy="2520280"/>
          </a:xfrm>
        </p:spPr>
        <p:txBody>
          <a:bodyPr>
            <a:normAutofit/>
          </a:bodyPr>
          <a:lstStyle/>
          <a:p>
            <a:r>
              <a:rPr lang="pl-PL" dirty="0" smtClean="0">
                <a:solidFill>
                  <a:schemeClr val="accent1"/>
                </a:solidFill>
              </a:rPr>
              <a:t>Opis zasad promocji, czyli to, co powinien wiedzieć uczestnik promocji (propozycja matematyka)</a:t>
            </a:r>
            <a:endParaRPr lang="pl-PL" dirty="0">
              <a:solidFill>
                <a:schemeClr val="accent1"/>
              </a:solidFill>
            </a:endParaRPr>
          </a:p>
        </p:txBody>
      </p:sp>
      <p:sp>
        <p:nvSpPr>
          <p:cNvPr id="3" name="Symbol zastępczy zawartości 2"/>
          <p:cNvSpPr>
            <a:spLocks noGrp="1"/>
          </p:cNvSpPr>
          <p:nvPr>
            <p:ph sz="quarter" idx="1"/>
          </p:nvPr>
        </p:nvSpPr>
        <p:spPr>
          <a:xfrm>
            <a:off x="914400" y="3140968"/>
            <a:ext cx="7690048" cy="2878832"/>
          </a:xfrm>
        </p:spPr>
        <p:txBody>
          <a:bodyPr/>
          <a:lstStyle/>
          <a:p>
            <a:r>
              <a:rPr lang="pl-PL" dirty="0" smtClean="0">
                <a:latin typeface="Times New Roman" pitchFamily="18" charset="0"/>
                <a:cs typeface="Times New Roman" pitchFamily="18" charset="0"/>
              </a:rPr>
              <a:t>W każdym opakowaniu promocyjnym wydrukowana jest pewna kwota. Jeśli suma zebranych kwot będzie równa DOKŁADNIE 1000,  2000, 3000, 4000, 5000, 6000, 7000, 8000, 9000 lub 10000 PLN, to zostanie wymieniona na równowartość w gotówce. </a:t>
            </a:r>
            <a:endParaRPr lang="pl-PL"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flipV="1">
            <a:off x="914400" y="188640"/>
            <a:ext cx="7546032" cy="85998"/>
          </a:xfrm>
        </p:spPr>
        <p:txBody>
          <a:bodyPr>
            <a:normAutofit fontScale="90000"/>
          </a:bodyPr>
          <a:lstStyle/>
          <a:p>
            <a:endParaRPr lang="pl-PL" dirty="0">
              <a:solidFill>
                <a:schemeClr val="accent1"/>
              </a:solidFill>
            </a:endParaRPr>
          </a:p>
        </p:txBody>
      </p:sp>
      <p:pic>
        <p:nvPicPr>
          <p:cNvPr id="4" name="Symbol zastępczy zawartości 3" descr="Aminolotto 2010 aktywnosc internetowa na koniec promocji.jpg"/>
          <p:cNvPicPr>
            <a:picLocks noGrp="1" noChangeAspect="1"/>
          </p:cNvPicPr>
          <p:nvPr>
            <p:ph sz="quarter" idx="1"/>
          </p:nvPr>
        </p:nvPicPr>
        <p:blipFill>
          <a:blip r:embed="rId2" cstate="print"/>
          <a:stretch>
            <a:fillRect/>
          </a:stretch>
        </p:blipFill>
        <p:spPr>
          <a:xfrm>
            <a:off x="0" y="0"/>
            <a:ext cx="9143999"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Promocja 2010</a:t>
            </a:r>
            <a:endParaRPr lang="pl-PL" dirty="0">
              <a:solidFill>
                <a:schemeClr val="accent1"/>
              </a:solidFill>
            </a:endParaRPr>
          </a:p>
        </p:txBody>
      </p:sp>
      <p:sp>
        <p:nvSpPr>
          <p:cNvPr id="3" name="Symbol zastępczy zawartości 2"/>
          <p:cNvSpPr>
            <a:spLocks noGrp="1"/>
          </p:cNvSpPr>
          <p:nvPr>
            <p:ph sz="quarter" idx="1"/>
          </p:nvPr>
        </p:nvSpPr>
        <p:spPr/>
        <p:txBody>
          <a:bodyPr>
            <a:normAutofit/>
          </a:bodyPr>
          <a:lstStyle/>
          <a:p>
            <a:pPr>
              <a:buNone/>
            </a:pPr>
            <a:r>
              <a:rPr lang="pl-PL" dirty="0" smtClean="0">
                <a:latin typeface="Times New Roman" pitchFamily="18" charset="0"/>
                <a:cs typeface="Times New Roman" pitchFamily="18" charset="0"/>
              </a:rPr>
              <a:t>1000 = 76 ∙ 13 + 12		6000 = 461 ∙ 13 + 7</a:t>
            </a:r>
          </a:p>
          <a:p>
            <a:pPr>
              <a:buNone/>
            </a:pPr>
            <a:r>
              <a:rPr lang="pl-PL" dirty="0" smtClean="0">
                <a:latin typeface="Times New Roman" pitchFamily="18" charset="0"/>
                <a:cs typeface="Times New Roman" pitchFamily="18" charset="0"/>
              </a:rPr>
              <a:t>2000 = 153 ∙13 + 11		7000 = 538 ∙ 13 + 6</a:t>
            </a:r>
          </a:p>
          <a:p>
            <a:pPr>
              <a:buNone/>
            </a:pPr>
            <a:r>
              <a:rPr lang="pl-PL" dirty="0" smtClean="0">
                <a:latin typeface="Times New Roman" pitchFamily="18" charset="0"/>
                <a:cs typeface="Times New Roman" pitchFamily="18" charset="0"/>
              </a:rPr>
              <a:t>3000 = 230 ∙ 13 + 10	8000 = 615 ∙ 13 + 5</a:t>
            </a:r>
          </a:p>
          <a:p>
            <a:pPr>
              <a:buNone/>
            </a:pPr>
            <a:r>
              <a:rPr lang="pl-PL" dirty="0" smtClean="0">
                <a:latin typeface="Times New Roman" pitchFamily="18" charset="0"/>
                <a:cs typeface="Times New Roman" pitchFamily="18" charset="0"/>
              </a:rPr>
              <a:t>4000 = 307 ∙ 13 + 9		9000 = 692 ∙ 13 + 4</a:t>
            </a:r>
          </a:p>
          <a:p>
            <a:pPr>
              <a:buNone/>
            </a:pPr>
            <a:r>
              <a:rPr lang="pl-PL" dirty="0" smtClean="0">
                <a:latin typeface="Times New Roman" pitchFamily="18" charset="0"/>
                <a:cs typeface="Times New Roman" pitchFamily="18" charset="0"/>
              </a:rPr>
              <a:t>5000 = 384 ∙ 13 + 8		10000= 769 ∙ 13 +3</a:t>
            </a:r>
          </a:p>
          <a:p>
            <a:pPr>
              <a:buNone/>
            </a:pPr>
            <a:r>
              <a:rPr lang="pl-PL" dirty="0" smtClean="0">
                <a:latin typeface="Times New Roman" pitchFamily="18" charset="0"/>
                <a:cs typeface="Times New Roman" pitchFamily="18" charset="0"/>
              </a:rPr>
              <a:t>….</a:t>
            </a:r>
          </a:p>
          <a:p>
            <a:pPr>
              <a:buNone/>
            </a:pPr>
            <a:r>
              <a:rPr lang="pl-PL" dirty="0" smtClean="0">
                <a:latin typeface="Times New Roman" pitchFamily="18" charset="0"/>
                <a:cs typeface="Times New Roman" pitchFamily="18" charset="0"/>
              </a:rPr>
              <a:t> Można kontynuować do 12 000 </a:t>
            </a:r>
          </a:p>
          <a:p>
            <a:pPr>
              <a:buNone/>
            </a:pPr>
            <a:endParaRPr lang="pl-PL" dirty="0" smtClean="0">
              <a:latin typeface="Times New Roman" pitchFamily="18" charset="0"/>
              <a:cs typeface="Times New Roman" pitchFamily="18" charset="0"/>
            </a:endParaRPr>
          </a:p>
          <a:p>
            <a:pPr>
              <a:buNone/>
            </a:pPr>
            <a:r>
              <a:rPr lang="pl-PL" dirty="0" smtClean="0">
                <a:latin typeface="Times New Roman" pitchFamily="18" charset="0"/>
                <a:cs typeface="Times New Roman" pitchFamily="18" charset="0"/>
              </a:rPr>
              <a:t>n ∙ 1000 – n ∙ 12 = n ∙ 988 = n ∙ 76 ∙ 13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solidFill>
                  <a:schemeClr val="accent1"/>
                </a:solidFill>
              </a:rPr>
              <a:t>Itd</a:t>
            </a:r>
            <a:r>
              <a:rPr lang="pl-PL" dirty="0" smtClean="0">
                <a:solidFill>
                  <a:schemeClr val="accent1"/>
                </a:solidFill>
              </a:rPr>
              <a:t>…</a:t>
            </a:r>
            <a:endParaRPr lang="pl-PL" dirty="0">
              <a:solidFill>
                <a:schemeClr val="accent1"/>
              </a:solidFill>
            </a:endParaRPr>
          </a:p>
        </p:txBody>
      </p:sp>
      <p:sp>
        <p:nvSpPr>
          <p:cNvPr id="3" name="Symbol zastępczy zawartości 2"/>
          <p:cNvSpPr>
            <a:spLocks noGrp="1"/>
          </p:cNvSpPr>
          <p:nvPr>
            <p:ph sz="quarter" idx="1"/>
          </p:nvPr>
        </p:nvSpPr>
        <p:spPr/>
        <p:txBody>
          <a:bodyPr>
            <a:normAutofit fontScale="92500"/>
          </a:bodyPr>
          <a:lstStyle/>
          <a:p>
            <a:r>
              <a:rPr lang="pl-PL" dirty="0" smtClean="0">
                <a:latin typeface="Times New Roman" pitchFamily="18" charset="0"/>
                <a:cs typeface="Times New Roman" pitchFamily="18" charset="0"/>
              </a:rPr>
              <a:t>Można  używać dowolnej liczby pierwszej poza 5 i 2 (dla 7 maksymalna wysokość wygranej to 6000,  dla 3 wygrane to 1000 i 2000)</a:t>
            </a:r>
          </a:p>
          <a:p>
            <a:r>
              <a:rPr lang="pl-PL" dirty="0" smtClean="0">
                <a:latin typeface="Times New Roman" pitchFamily="18" charset="0"/>
                <a:cs typeface="Times New Roman" pitchFamily="18" charset="0"/>
              </a:rPr>
              <a:t>Można zmieniać wysokości wygranych (warunek: muszą być względnie pierwsze z kluczowym dzielnikiem) </a:t>
            </a:r>
          </a:p>
          <a:p>
            <a:r>
              <a:rPr lang="pl-PL" dirty="0" smtClean="0">
                <a:latin typeface="Times New Roman" pitchFamily="18" charset="0"/>
                <a:cs typeface="Times New Roman" pitchFamily="18" charset="0"/>
              </a:rPr>
              <a:t>Można próbować tak dobrać kwoty, by można było produkty, które zostaną z poprzedniej edycji wykorzystać w kolejnej (wykorzystać podzielność przez więcej  liczb równocześnie)</a:t>
            </a:r>
          </a:p>
          <a:p>
            <a:r>
              <a:rPr lang="pl-PL" dirty="0" smtClean="0">
                <a:latin typeface="Times New Roman" pitchFamily="18" charset="0"/>
                <a:cs typeface="Times New Roman" pitchFamily="18" charset="0"/>
              </a:rPr>
              <a:t>Można optymalizować dobór odpowiednich kwot, tak by wykorzystać większą część puli nagród  (było 28% i 35 %) </a:t>
            </a:r>
          </a:p>
          <a:p>
            <a:endParaRPr lang="pl-PL"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Etapy procesu </a:t>
            </a:r>
            <a:endParaRPr lang="pl-PL" dirty="0">
              <a:solidFill>
                <a:schemeClr val="accent1"/>
              </a:solidFill>
            </a:endParaRPr>
          </a:p>
        </p:txBody>
      </p:sp>
      <p:sp>
        <p:nvSpPr>
          <p:cNvPr id="3" name="Symbol zastępczy zawartości 2"/>
          <p:cNvSpPr>
            <a:spLocks noGrp="1"/>
          </p:cNvSpPr>
          <p:nvPr>
            <p:ph sz="quarter" idx="1"/>
          </p:nvPr>
        </p:nvSpPr>
        <p:spPr/>
        <p:txBody>
          <a:bodyPr/>
          <a:lstStyle/>
          <a:p>
            <a:pPr>
              <a:buNone/>
            </a:pPr>
            <a:r>
              <a:rPr lang="pl-PL" dirty="0" smtClean="0">
                <a:latin typeface="Times New Roman" pitchFamily="18" charset="0"/>
                <a:cs typeface="Times New Roman" pitchFamily="18" charset="0"/>
              </a:rPr>
              <a:t>1. Oczekiwania zleceniodawcy</a:t>
            </a:r>
          </a:p>
          <a:p>
            <a:pPr>
              <a:buNone/>
            </a:pPr>
            <a:r>
              <a:rPr lang="pl-PL" dirty="0" smtClean="0">
                <a:latin typeface="Times New Roman" pitchFamily="18" charset="0"/>
                <a:cs typeface="Times New Roman" pitchFamily="18" charset="0"/>
              </a:rPr>
              <a:t>2. Koncepcja firmy obsługującej promocję</a:t>
            </a:r>
          </a:p>
          <a:p>
            <a:pPr>
              <a:buNone/>
            </a:pPr>
            <a:r>
              <a:rPr lang="pl-PL" dirty="0" smtClean="0">
                <a:latin typeface="Times New Roman" pitchFamily="18" charset="0"/>
                <a:cs typeface="Times New Roman" pitchFamily="18" charset="0"/>
              </a:rPr>
              <a:t>3. Przełożenie  koncepcji na zagadnienie matematyczne, </a:t>
            </a:r>
          </a:p>
          <a:p>
            <a:pPr>
              <a:buNone/>
            </a:pPr>
            <a:r>
              <a:rPr lang="pl-PL" dirty="0" smtClean="0">
                <a:latin typeface="Times New Roman" pitchFamily="18" charset="0"/>
                <a:cs typeface="Times New Roman" pitchFamily="18" charset="0"/>
              </a:rPr>
              <a:t>4. Rozwiązanie tego zagadnienia </a:t>
            </a:r>
          </a:p>
          <a:p>
            <a:pPr>
              <a:buNone/>
            </a:pPr>
            <a:r>
              <a:rPr lang="pl-PL" dirty="0" smtClean="0">
                <a:latin typeface="Times New Roman" pitchFamily="18" charset="0"/>
                <a:cs typeface="Times New Roman" pitchFamily="18" charset="0"/>
              </a:rPr>
              <a:t>5. Realizacja  rozwiązania w praktyce.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solidFill>
                  <a:schemeClr val="accent1"/>
                </a:solidFill>
              </a:rPr>
              <a:t>Etap 1.  Oczekiwania zleceniodawcy </a:t>
            </a:r>
            <a:endParaRPr lang="pl-PL" dirty="0">
              <a:solidFill>
                <a:schemeClr val="accent1"/>
              </a:solidFill>
            </a:endParaRPr>
          </a:p>
        </p:txBody>
      </p:sp>
      <p:sp>
        <p:nvSpPr>
          <p:cNvPr id="3" name="Symbol zastępczy zawartości 2"/>
          <p:cNvSpPr>
            <a:spLocks noGrp="1"/>
          </p:cNvSpPr>
          <p:nvPr>
            <p:ph sz="quarter" idx="1"/>
          </p:nvPr>
        </p:nvSpPr>
        <p:spPr/>
        <p:txBody>
          <a:bodyPr>
            <a:normAutofit/>
          </a:bodyPr>
          <a:lstStyle/>
          <a:p>
            <a:pPr>
              <a:buNone/>
            </a:pPr>
            <a:endParaRPr lang="pl-PL" dirty="0" smtClean="0">
              <a:latin typeface="Arial" pitchFamily="34" charset="0"/>
              <a:cs typeface="Arial" pitchFamily="34" charset="0"/>
            </a:endParaRPr>
          </a:p>
          <a:p>
            <a:r>
              <a:rPr lang="pl-PL" dirty="0" smtClean="0">
                <a:latin typeface="Times New Roman" pitchFamily="18" charset="0"/>
                <a:cs typeface="Times New Roman" pitchFamily="18" charset="0"/>
              </a:rPr>
              <a:t>Firma produkująca zupy błyskawiczne chce wypuścić na rynek 32 000 000 opakowań promocyjnych. Na wygrane przeznacza 200 000 PLN. </a:t>
            </a:r>
          </a:p>
          <a:p>
            <a:endParaRPr lang="pl-PL"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Etap 2. Koncepcja promocji</a:t>
            </a:r>
            <a:endParaRPr lang="pl-PL" dirty="0">
              <a:solidFill>
                <a:schemeClr val="accent1"/>
              </a:solidFill>
            </a:endParaRPr>
          </a:p>
        </p:txBody>
      </p:sp>
      <p:sp>
        <p:nvSpPr>
          <p:cNvPr id="3" name="Symbol zastępczy zawartości 2"/>
          <p:cNvSpPr>
            <a:spLocks noGrp="1"/>
          </p:cNvSpPr>
          <p:nvPr>
            <p:ph sz="quarter" idx="1"/>
          </p:nvPr>
        </p:nvSpPr>
        <p:spPr/>
        <p:txBody>
          <a:bodyPr>
            <a:normAutofit fontScale="92500" lnSpcReduction="20000"/>
          </a:bodyPr>
          <a:lstStyle/>
          <a:p>
            <a:r>
              <a:rPr lang="pl-PL" dirty="0" smtClean="0">
                <a:latin typeface="Times New Roman" pitchFamily="18" charset="0"/>
                <a:cs typeface="Times New Roman" pitchFamily="18" charset="0"/>
              </a:rPr>
              <a:t>W każdym z 32 000 000 opakowań znajdować się ma kupon z wypisaną kwotą (co najmniej trzycyfrową). </a:t>
            </a:r>
          </a:p>
          <a:p>
            <a:r>
              <a:rPr lang="pl-PL" dirty="0" smtClean="0">
                <a:latin typeface="Times New Roman" pitchFamily="18" charset="0"/>
                <a:cs typeface="Times New Roman" pitchFamily="18" charset="0"/>
              </a:rPr>
              <a:t>Jeśli ktoś zgromadzi kupony, na których kwoty zsumują się do dokładnie 1000 PLN lub 10 000 PLN, to może je wymienić na gotówkę. </a:t>
            </a:r>
          </a:p>
          <a:p>
            <a:r>
              <a:rPr lang="pl-PL" dirty="0" smtClean="0">
                <a:latin typeface="Times New Roman" pitchFamily="18" charset="0"/>
                <a:cs typeface="Times New Roman" pitchFamily="18" charset="0"/>
              </a:rPr>
              <a:t>Planujemy np. 10 wygranych po 10 000 PLN i 100 wygranych po 1000 PLN (można zmienić). </a:t>
            </a:r>
          </a:p>
          <a:p>
            <a:r>
              <a:rPr lang="pl-PL" dirty="0" smtClean="0">
                <a:latin typeface="Times New Roman" pitchFamily="18" charset="0"/>
                <a:cs typeface="Times New Roman" pitchFamily="18" charset="0"/>
              </a:rPr>
              <a:t>Trzeba zaplanować kwoty na kuponach oraz ilość kuponów z konkretnymi kwotami. Aby promocja była atrakcyjna powinno być stosunkowo dużo różnych kwot  (im więcej, tym lepiej).  </a:t>
            </a:r>
          </a:p>
          <a:p>
            <a:r>
              <a:rPr lang="pl-PL" dirty="0" smtClean="0">
                <a:latin typeface="Times New Roman" pitchFamily="18" charset="0"/>
                <a:cs typeface="Times New Roman" pitchFamily="18" charset="0"/>
              </a:rPr>
              <a:t>Wszystkie wygrane nie mogą przekroczyć w sumie 200 000 PLN.</a:t>
            </a:r>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Pierwszy pomysł - negocjacje</a:t>
            </a:r>
            <a:endParaRPr lang="pl-PL" dirty="0">
              <a:solidFill>
                <a:schemeClr val="accent1"/>
              </a:solidFill>
            </a:endParaRPr>
          </a:p>
        </p:txBody>
      </p:sp>
      <p:sp>
        <p:nvSpPr>
          <p:cNvPr id="3" name="Symbol zastępczy zawartości 2"/>
          <p:cNvSpPr>
            <a:spLocks noGrp="1"/>
          </p:cNvSpPr>
          <p:nvPr>
            <p:ph sz="quarter" idx="1"/>
          </p:nvPr>
        </p:nvSpPr>
        <p:spPr/>
        <p:txBody>
          <a:bodyPr/>
          <a:lstStyle/>
          <a:p>
            <a:r>
              <a:rPr lang="pl-PL" dirty="0" smtClean="0">
                <a:latin typeface="Times New Roman" pitchFamily="18" charset="0"/>
                <a:cs typeface="Times New Roman" pitchFamily="18" charset="0"/>
              </a:rPr>
              <a:t>Gdyby kwoty 1000  i 10000 zamienić na np. 999 i 9999, to wystarczy wydrukować odpowiednią ilość kwot nieparzystych, a pozostałe parzyste. </a:t>
            </a:r>
          </a:p>
          <a:p>
            <a:r>
              <a:rPr lang="pl-PL" dirty="0" smtClean="0">
                <a:latin typeface="Times New Roman" pitchFamily="18" charset="0"/>
                <a:cs typeface="Times New Roman" pitchFamily="18" charset="0"/>
              </a:rPr>
              <a:t>Wada: ,,brzydkie’’ liczby (opinia ekonomisty);</a:t>
            </a:r>
          </a:p>
          <a:p>
            <a:r>
              <a:rPr lang="pl-PL" dirty="0" smtClean="0">
                <a:latin typeface="Times New Roman" pitchFamily="18" charset="0"/>
                <a:cs typeface="Times New Roman" pitchFamily="18" charset="0"/>
              </a:rPr>
              <a:t>Wada: nieeleganckie rozwiązanie (opinia matematyka)</a:t>
            </a:r>
          </a:p>
          <a:p>
            <a:r>
              <a:rPr lang="pl-PL" dirty="0" smtClean="0">
                <a:latin typeface="Times New Roman" pitchFamily="18" charset="0"/>
                <a:cs typeface="Times New Roman" pitchFamily="18" charset="0"/>
              </a:rPr>
              <a:t>Wada: ten sam kupon zapewnia małą i dużą wygraną – trzeba zakładać, że wszystkie liczby parzyste umożliwia dużą wygraną, więc ,,kuponów wygrywających’’ musi być mało</a:t>
            </a:r>
          </a:p>
          <a:p>
            <a:r>
              <a:rPr lang="pl-PL" dirty="0" smtClean="0">
                <a:latin typeface="Times New Roman" pitchFamily="18" charset="0"/>
                <a:cs typeface="Times New Roman" pitchFamily="18" charset="0"/>
              </a:rPr>
              <a:t>Wada: odbiorcy promocji szybko to rozszyfrują </a:t>
            </a:r>
          </a:p>
          <a:p>
            <a:endParaRPr lang="pl-P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solidFill>
                  <a:schemeClr val="accent1"/>
                </a:solidFill>
              </a:rPr>
              <a:t>Etap 3. i 4. Przełożenie na problem matematyczny i rozwiązanie</a:t>
            </a:r>
            <a:endParaRPr lang="pl-PL" dirty="0">
              <a:solidFill>
                <a:schemeClr val="accent1"/>
              </a:solidFill>
            </a:endParaRPr>
          </a:p>
        </p:txBody>
      </p:sp>
      <p:sp>
        <p:nvSpPr>
          <p:cNvPr id="3" name="Symbol zastępczy zawartości 2"/>
          <p:cNvSpPr>
            <a:spLocks noGrp="1"/>
          </p:cNvSpPr>
          <p:nvPr>
            <p:ph sz="quarter" idx="1"/>
          </p:nvPr>
        </p:nvSpPr>
        <p:spPr/>
        <p:txBody>
          <a:bodyPr>
            <a:normAutofit fontScale="92500" lnSpcReduction="20000"/>
          </a:bodyPr>
          <a:lstStyle/>
          <a:p>
            <a:r>
              <a:rPr lang="pl-PL" dirty="0" smtClean="0">
                <a:latin typeface="Times New Roman" pitchFamily="18" charset="0"/>
                <a:cs typeface="Times New Roman" pitchFamily="18" charset="0"/>
              </a:rPr>
              <a:t>W każdym opakowaniu znajdować się ma kupon z wypisaną kwotą (co najmniej trzycyfrową). </a:t>
            </a:r>
          </a:p>
          <a:p>
            <a:r>
              <a:rPr lang="pl-PL" dirty="0" smtClean="0">
                <a:latin typeface="Times New Roman" pitchFamily="18" charset="0"/>
                <a:cs typeface="Times New Roman" pitchFamily="18" charset="0"/>
              </a:rPr>
              <a:t>Jeśli ktoś zgromadzi kupony, na których kwoty zsumują się do dokładnie 1000 PLN lub 10 000 PLN, to może je wymienić na gotówkę. </a:t>
            </a:r>
          </a:p>
          <a:p>
            <a:r>
              <a:rPr lang="pl-PL" dirty="0" smtClean="0">
                <a:latin typeface="Times New Roman" pitchFamily="18" charset="0"/>
                <a:cs typeface="Times New Roman" pitchFamily="18" charset="0"/>
              </a:rPr>
              <a:t>Planujemy np. 10 wygranych po 10 000 PLN i 100 wygranych po 1000 PLN (można zaproponować inny rozkład). </a:t>
            </a:r>
          </a:p>
          <a:p>
            <a:r>
              <a:rPr lang="pl-PL" dirty="0" smtClean="0">
                <a:latin typeface="Times New Roman" pitchFamily="18" charset="0"/>
                <a:cs typeface="Times New Roman" pitchFamily="18" charset="0"/>
              </a:rPr>
              <a:t>Trzeba zaplanować kwoty na kuponach oraz ilość kuponów z konkretnymi kwotami. Aby promocja była atrakcyjna powinno być stosunkowo dużo różnych kwot  (im więcej, tym lepiej). </a:t>
            </a:r>
          </a:p>
          <a:p>
            <a:r>
              <a:rPr lang="pl-PL" dirty="0" smtClean="0">
                <a:latin typeface="Times New Roman" pitchFamily="18" charset="0"/>
                <a:cs typeface="Times New Roman" pitchFamily="18" charset="0"/>
              </a:rPr>
              <a:t>Wszystkie wygrane nie mogą przekroczyć w sumie 200 000 PLN.</a:t>
            </a:r>
            <a:endParaRPr lang="pl-P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accent1"/>
                </a:solidFill>
              </a:rPr>
              <a:t>Nasze rozwiązanie</a:t>
            </a:r>
            <a:endParaRPr lang="pl-PL" dirty="0">
              <a:solidFill>
                <a:schemeClr val="accent1"/>
              </a:solidFill>
            </a:endParaRPr>
          </a:p>
        </p:txBody>
      </p:sp>
      <p:sp>
        <p:nvSpPr>
          <p:cNvPr id="3" name="Symbol zastępczy zawartości 2"/>
          <p:cNvSpPr>
            <a:spLocks noGrp="1"/>
          </p:cNvSpPr>
          <p:nvPr>
            <p:ph sz="quarter" idx="1"/>
          </p:nvPr>
        </p:nvSpPr>
        <p:spPr/>
        <p:txBody>
          <a:bodyPr>
            <a:normAutofit/>
          </a:bodyPr>
          <a:lstStyle/>
          <a:p>
            <a:r>
              <a:rPr lang="pl-PL" dirty="0" smtClean="0"/>
              <a:t>Obserwacja 1:</a:t>
            </a:r>
          </a:p>
          <a:p>
            <a:pPr>
              <a:buNone/>
            </a:pPr>
            <a:r>
              <a:rPr lang="pl-PL" dirty="0" smtClean="0">
                <a:latin typeface="Times New Roman" pitchFamily="18" charset="0"/>
                <a:cs typeface="Times New Roman" pitchFamily="18" charset="0"/>
              </a:rPr>
              <a:t>1000 = 11 ∙ 90  + 10		 6000 = 11 ∙ 545 + 5</a:t>
            </a:r>
          </a:p>
          <a:p>
            <a:pPr>
              <a:buNone/>
            </a:pPr>
            <a:r>
              <a:rPr lang="pl-PL" dirty="0" smtClean="0">
                <a:latin typeface="Times New Roman" pitchFamily="18" charset="0"/>
                <a:cs typeface="Times New Roman" pitchFamily="18" charset="0"/>
              </a:rPr>
              <a:t>2000 = 11 ∙ 181 + 9		 7000 = 11 ∙ 636</a:t>
            </a:r>
            <a:r>
              <a:rPr lang="pl-PL" baseline="-25000" dirty="0" smtClean="0">
                <a:latin typeface="Times New Roman" pitchFamily="18" charset="0"/>
                <a:cs typeface="Times New Roman" pitchFamily="18" charset="0"/>
              </a:rPr>
              <a:t> </a:t>
            </a:r>
            <a:r>
              <a:rPr lang="pl-PL" dirty="0" smtClean="0">
                <a:latin typeface="Times New Roman" pitchFamily="18" charset="0"/>
                <a:cs typeface="Times New Roman" pitchFamily="18" charset="0"/>
              </a:rPr>
              <a:t> + 4</a:t>
            </a:r>
          </a:p>
          <a:p>
            <a:pPr>
              <a:buNone/>
            </a:pPr>
            <a:r>
              <a:rPr lang="pl-PL" dirty="0" smtClean="0">
                <a:latin typeface="Times New Roman" pitchFamily="18" charset="0"/>
                <a:cs typeface="Times New Roman" pitchFamily="18" charset="0"/>
              </a:rPr>
              <a:t>3000 = 11 ∙ 272 + 8		 8000 = 11 ∙ 727 + 3</a:t>
            </a:r>
          </a:p>
          <a:p>
            <a:pPr>
              <a:buNone/>
            </a:pPr>
            <a:r>
              <a:rPr lang="pl-PL" dirty="0" smtClean="0">
                <a:latin typeface="Times New Roman" pitchFamily="18" charset="0"/>
                <a:cs typeface="Times New Roman" pitchFamily="18" charset="0"/>
              </a:rPr>
              <a:t>4000 = 11 ∙ 363 + 7		 9000 = 11 ∙ 818 + 2</a:t>
            </a:r>
          </a:p>
          <a:p>
            <a:pPr>
              <a:buNone/>
            </a:pPr>
            <a:r>
              <a:rPr lang="pl-PL" dirty="0" smtClean="0">
                <a:latin typeface="Times New Roman" pitchFamily="18" charset="0"/>
                <a:cs typeface="Times New Roman" pitchFamily="18" charset="0"/>
              </a:rPr>
              <a:t>5000 = 11 ∙ 454 + 6		10 000 = 11 ∙ 909 +1</a:t>
            </a:r>
          </a:p>
          <a:p>
            <a:pPr>
              <a:buNone/>
            </a:pPr>
            <a:endParaRPr lang="pl-PL" dirty="0" smtClean="0"/>
          </a:p>
          <a:p>
            <a:r>
              <a:rPr lang="pl-PL" dirty="0" smtClean="0"/>
              <a:t>Obserwacja 2:</a:t>
            </a:r>
          </a:p>
          <a:p>
            <a:pPr>
              <a:buNone/>
            </a:pPr>
            <a:r>
              <a:rPr lang="pl-PL" dirty="0" smtClean="0">
                <a:latin typeface="Times New Roman" pitchFamily="18" charset="0"/>
                <a:cs typeface="Times New Roman" pitchFamily="18" charset="0"/>
              </a:rPr>
              <a:t>n ∙ 1000 – n ∙ 10 = n ∙ 990 = n ∙ 11 ∙ 90</a:t>
            </a:r>
          </a:p>
          <a:p>
            <a:pPr>
              <a:buNone/>
            </a:pPr>
            <a:endParaRPr lang="pl-PL" dirty="0" smtClean="0">
              <a:latin typeface="Times New Roman" pitchFamily="18" charset="0"/>
              <a:cs typeface="Times New Roman" pitchFamily="18" charset="0"/>
            </a:endParaRPr>
          </a:p>
          <a:p>
            <a:pPr>
              <a:buNone/>
            </a:pPr>
            <a:endParaRPr lang="pl-PL" dirty="0" smtClean="0">
              <a:latin typeface="Times New Roman" pitchFamily="18" charset="0"/>
              <a:cs typeface="Times New Roman" pitchFamily="18" charset="0"/>
            </a:endParaRPr>
          </a:p>
          <a:p>
            <a:pPr>
              <a:buNone/>
            </a:pPr>
            <a:endParaRPr lang="pl-PL" dirty="0" smtClean="0">
              <a:latin typeface="Times New Roman" pitchFamily="18" charset="0"/>
              <a:cs typeface="Times New Roman" pitchFamily="18" charset="0"/>
            </a:endParaRPr>
          </a:p>
          <a:p>
            <a:pPr>
              <a:buNone/>
            </a:pPr>
            <a:endParaRPr lang="pl-PL"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solidFill>
                  <a:schemeClr val="accent1"/>
                </a:solidFill>
              </a:rPr>
              <a:t>Nasze rozwiązanie oparte na obserwacji 1.</a:t>
            </a:r>
            <a:endParaRPr lang="pl-PL" dirty="0">
              <a:solidFill>
                <a:schemeClr val="accent1"/>
              </a:solidFill>
            </a:endParaRPr>
          </a:p>
        </p:txBody>
      </p:sp>
      <p:sp>
        <p:nvSpPr>
          <p:cNvPr id="3" name="Symbol zastępczy zawartości 2"/>
          <p:cNvSpPr>
            <a:spLocks noGrp="1"/>
          </p:cNvSpPr>
          <p:nvPr>
            <p:ph sz="quarter" idx="1"/>
          </p:nvPr>
        </p:nvSpPr>
        <p:spPr/>
        <p:txBody>
          <a:bodyPr/>
          <a:lstStyle/>
          <a:p>
            <a:r>
              <a:rPr lang="pl-PL" dirty="0" smtClean="0">
                <a:latin typeface="Times New Roman" pitchFamily="18" charset="0"/>
                <a:cs typeface="Times New Roman" pitchFamily="18" charset="0"/>
              </a:rPr>
              <a:t>Żadna ilość kwot podzielnych przez 11 nie zapewnia wygranej.</a:t>
            </a:r>
          </a:p>
          <a:p>
            <a:r>
              <a:rPr lang="pl-PL" dirty="0" smtClean="0">
                <a:latin typeface="Times New Roman" pitchFamily="18" charset="0"/>
                <a:cs typeface="Times New Roman" pitchFamily="18" charset="0"/>
              </a:rPr>
              <a:t>Trzeba dowolnie zaplanować ilość wygranych każdej wielkości spośród 1000, 2000, 3000, …, 10 000 w ramach puli 200 000 PLN.</a:t>
            </a:r>
          </a:p>
          <a:p>
            <a:r>
              <a:rPr lang="pl-PL" dirty="0" smtClean="0">
                <a:latin typeface="Times New Roman" pitchFamily="18" charset="0"/>
                <a:cs typeface="Times New Roman" pitchFamily="18" charset="0"/>
              </a:rPr>
              <a:t>Kwota dająca konkretną resztę z dzielenia przez 11 umożliwia konkretną wygraną od 1000 do 10 000 (np. dająca resztę 4 - wygraną 7000 PLN).  </a:t>
            </a:r>
          </a:p>
          <a:p>
            <a:r>
              <a:rPr lang="pl-PL" dirty="0" smtClean="0">
                <a:latin typeface="Times New Roman" pitchFamily="18" charset="0"/>
                <a:cs typeface="Times New Roman" pitchFamily="18" charset="0"/>
              </a:rPr>
              <a:t>Wydrukować kwoty umożliwiające konkretne wygrane.</a:t>
            </a:r>
            <a:endParaRPr lang="pl-PL"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solidFill>
                  <a:schemeClr val="accent1"/>
                </a:solidFill>
              </a:rPr>
              <a:t>Nasze rozwiązanie oparte na obserwacji 2.</a:t>
            </a:r>
            <a:endParaRPr lang="pl-PL" dirty="0">
              <a:solidFill>
                <a:schemeClr val="accent1"/>
              </a:solidFill>
            </a:endParaRPr>
          </a:p>
        </p:txBody>
      </p:sp>
      <p:sp>
        <p:nvSpPr>
          <p:cNvPr id="3" name="Symbol zastępczy zawartości 2"/>
          <p:cNvSpPr>
            <a:spLocks noGrp="1"/>
          </p:cNvSpPr>
          <p:nvPr>
            <p:ph sz="quarter" idx="1"/>
          </p:nvPr>
        </p:nvSpPr>
        <p:spPr/>
        <p:txBody>
          <a:bodyPr>
            <a:normAutofit lnSpcReduction="10000"/>
          </a:bodyPr>
          <a:lstStyle/>
          <a:p>
            <a:pPr marL="274320" lvl="8" indent="-274320">
              <a:spcBef>
                <a:spcPts val="580"/>
              </a:spcBef>
              <a:buClr>
                <a:schemeClr val="accent1"/>
              </a:buClr>
              <a:buSzPct val="85000"/>
              <a:buFont typeface="Wingdings 2"/>
              <a:buChar char=""/>
            </a:pPr>
            <a:r>
              <a:rPr lang="pl-PL" sz="2800" dirty="0" smtClean="0">
                <a:latin typeface="Times New Roman" pitchFamily="18" charset="0"/>
                <a:cs typeface="Times New Roman" pitchFamily="18" charset="0"/>
              </a:rPr>
              <a:t>Żadna ilość kwot podzielnych przez 11 nie zapewnia wygranej</a:t>
            </a:r>
          </a:p>
          <a:p>
            <a:pPr marL="274320" lvl="8" indent="-274320">
              <a:spcBef>
                <a:spcPts val="580"/>
              </a:spcBef>
              <a:buClr>
                <a:schemeClr val="accent1"/>
              </a:buClr>
              <a:buSzPct val="85000"/>
              <a:buFont typeface="Wingdings 2"/>
              <a:buChar char=""/>
            </a:pPr>
            <a:r>
              <a:rPr lang="pl-PL" sz="2800" dirty="0" smtClean="0">
                <a:latin typeface="Times New Roman" pitchFamily="18" charset="0"/>
                <a:cs typeface="Times New Roman" pitchFamily="18" charset="0"/>
              </a:rPr>
              <a:t>Należy wydrukować 200 kwot dających z dzielenia przez 11 resztę 10, a pozostałe kwoty powinny być podzielne przez 11.</a:t>
            </a:r>
            <a:endParaRPr lang="pl-PL" dirty="0" smtClean="0">
              <a:latin typeface="Times New Roman" pitchFamily="18" charset="0"/>
              <a:cs typeface="Times New Roman" pitchFamily="18" charset="0"/>
            </a:endParaRPr>
          </a:p>
          <a:p>
            <a:r>
              <a:rPr lang="pl-PL" sz="2800" dirty="0" smtClean="0">
                <a:latin typeface="Times New Roman" pitchFamily="18" charset="0"/>
                <a:cs typeface="Times New Roman" pitchFamily="18" charset="0"/>
              </a:rPr>
              <a:t>n  kwot dających z dzielenia przez 11 liczbę 10 umożliwia wygraną n ∙1000 PLN  (n=1,2,…10)</a:t>
            </a:r>
          </a:p>
          <a:p>
            <a:r>
              <a:rPr lang="pl-PL" sz="2800" dirty="0" smtClean="0">
                <a:latin typeface="Times New Roman" pitchFamily="18" charset="0"/>
                <a:cs typeface="Times New Roman" pitchFamily="18" charset="0"/>
              </a:rPr>
              <a:t>Łączna suma wygranych mieści się w puli, choć nie można zaplanować ile jakich wygranych padnie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Kapitał">
  <a:themeElements>
    <a:clrScheme name="Kapitał">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Kapitał">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2">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906</TotalTime>
  <Words>686</Words>
  <Application>Microsoft Office PowerPoint</Application>
  <PresentationFormat>Pokaz na ekranie (4:3)</PresentationFormat>
  <Paragraphs>89</Paragraphs>
  <Slides>15</Slides>
  <Notes>0</Notes>
  <HiddenSlides>0</HiddenSlides>
  <MMClips>0</MMClips>
  <ScaleCrop>false</ScaleCrop>
  <HeadingPairs>
    <vt:vector size="4" baseType="variant">
      <vt:variant>
        <vt:lpstr>Motyw</vt:lpstr>
      </vt:variant>
      <vt:variant>
        <vt:i4>1</vt:i4>
      </vt:variant>
      <vt:variant>
        <vt:lpstr>Tytuły slajdów</vt:lpstr>
      </vt:variant>
      <vt:variant>
        <vt:i4>15</vt:i4>
      </vt:variant>
    </vt:vector>
  </HeadingPairs>
  <TitlesOfParts>
    <vt:vector size="16" baseType="lpstr">
      <vt:lpstr>Kapitał</vt:lpstr>
      <vt:lpstr>Historia pewnej promocji z matematyką w tle</vt:lpstr>
      <vt:lpstr>Etapy procesu </vt:lpstr>
      <vt:lpstr>Etap 1.  Oczekiwania zleceniodawcy </vt:lpstr>
      <vt:lpstr>Etap 2. Koncepcja promocji</vt:lpstr>
      <vt:lpstr>Pierwszy pomysł - negocjacje</vt:lpstr>
      <vt:lpstr>Etap 3. i 4. Przełożenie na problem matematyczny i rozwiązanie</vt:lpstr>
      <vt:lpstr>Nasze rozwiązanie</vt:lpstr>
      <vt:lpstr>Nasze rozwiązanie oparte na obserwacji 1.</vt:lpstr>
      <vt:lpstr>Nasze rozwiązanie oparte na obserwacji 2.</vt:lpstr>
      <vt:lpstr>Porównanie koncepcji</vt:lpstr>
      <vt:lpstr>Etap 5. Realizacja</vt:lpstr>
      <vt:lpstr>Opis zasad promocji, czyli to, co powinien wiedzieć uczestnik promocji (propozycja matematyka)</vt:lpstr>
      <vt:lpstr>Prezentacja programu PowerPoint</vt:lpstr>
      <vt:lpstr>Promocja 2010</vt:lpstr>
      <vt:lpstr>Itd…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pewnej promocji z matematyką w tle</dc:title>
  <dc:creator>ggabor</dc:creator>
  <cp:lastModifiedBy>sala418</cp:lastModifiedBy>
  <cp:revision>91</cp:revision>
  <dcterms:created xsi:type="dcterms:W3CDTF">2013-09-24T19:00:32Z</dcterms:created>
  <dcterms:modified xsi:type="dcterms:W3CDTF">2013-09-27T10:49:12Z</dcterms:modified>
</cp:coreProperties>
</file>